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itchFamily="2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Medium" panose="02000000000000000000" pitchFamily="2" charset="0"/>
      <p:regular r:id="rId31"/>
      <p:bold r:id="rId32"/>
      <p:italic r:id="rId33"/>
      <p:boldItalic r:id="rId34"/>
    </p:embeddedFont>
    <p:embeddedFont>
      <p:font typeface="Roboto Thin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1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75d02879e_0_7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1075d02879e_0_7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75d02879e_0_7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75d02879e_0_7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fe47b912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fe47b912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fdc2fb0e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fdc2fb0e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578990988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0578990988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5789909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05789909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fe47b91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fe47b91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578990988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578990988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26b0610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26b0610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026b06100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026b06100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fdc2fb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fdc2fb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33A4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0578990988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0578990988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75d02879e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75d02879e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75d02879e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075d02879e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75d02879e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075d02879e_0_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odcasts.apple.com/us/podcast/introducing-13-months-of-sunshine/id1600102083?i=100054483616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3" y="15850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Tesfa Program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Toolkit Project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Nunito"/>
                <a:ea typeface="Nunito"/>
                <a:cs typeface="Nunito"/>
                <a:sym typeface="Nunito"/>
              </a:rPr>
              <a:t>Hope in a time of uncertainty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819150" y="3931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 Highlight #3 </a:t>
            </a:r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1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When Targeted Marketing Leads to Distrust</a:t>
            </a:r>
            <a:endParaRPr sz="3200" b="1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body" idx="1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i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“Why is this vaccine clinic only for Black people?”</a:t>
            </a:r>
            <a:endParaRPr sz="4300" b="1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1888674" y="1746100"/>
            <a:ext cx="5706300" cy="19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Lots of Other Topics Will Be Discussed in Our Toolkit…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819150" y="403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Including…</a:t>
            </a:r>
            <a:endParaRPr/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150" y="1540250"/>
            <a:ext cx="5519201" cy="317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281475" y="1540250"/>
            <a:ext cx="2971500" cy="31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Unemployment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Translation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Digital Equity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Misinformation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Cultural Norms</a:t>
            </a:r>
            <a:endParaRPr sz="2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Web-Based Toolkit Launching March 2022</a:t>
            </a:r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Stories- 8 Podcast Episode Series 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3 Tracks- Evidence-Based Outreach Best Practices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Research- Data Summaries </a:t>
            </a:r>
            <a:endParaRPr sz="260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title"/>
          </p:nvPr>
        </p:nvSpPr>
        <p:spPr>
          <a:xfrm>
            <a:off x="819150" y="22924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Questions/Comments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body" idx="1"/>
          </p:nvPr>
        </p:nvSpPr>
        <p:spPr>
          <a:xfrm>
            <a:off x="1021800" y="0"/>
            <a:ext cx="67479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5200" b="1" u="sng">
                <a:solidFill>
                  <a:schemeClr val="hlink"/>
                </a:solidFill>
                <a:hlinkClick r:id="rId3"/>
              </a:rPr>
              <a:t>Podcast Trailer</a:t>
            </a:r>
            <a:endParaRPr sz="5200" b="1"/>
          </a:p>
        </p:txBody>
      </p:sp>
      <p:pic>
        <p:nvPicPr>
          <p:cNvPr id="244" name="Google Shape;24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750" y="1911200"/>
            <a:ext cx="4351997" cy="24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622325" y="598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 Project Theory of Change</a:t>
            </a: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5632317" y="1326050"/>
            <a:ext cx="3305700" cy="3089600"/>
            <a:chOff x="5632317" y="1189775"/>
            <a:chExt cx="3305700" cy="3089600"/>
          </a:xfrm>
        </p:grpSpPr>
        <p:sp>
          <p:nvSpPr>
            <p:cNvPr id="136" name="Google Shape;136;p14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Improving Outcomes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7" name="Google Shape;137;p14"/>
            <p:cNvSpPr txBox="1"/>
            <p:nvPr/>
          </p:nvSpPr>
          <p:spPr>
            <a:xfrm>
              <a:off x="6167075" y="2450575"/>
              <a:ext cx="2236200" cy="18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Roboto"/>
                  <a:ea typeface="Roboto"/>
                  <a:cs typeface="Roboto"/>
                  <a:sym typeface="Roboto"/>
                </a:rPr>
                <a:t>Better health for the Amharic speaking community!</a:t>
              </a:r>
              <a:endParaRPr sz="20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8" name="Google Shape;138;p14"/>
          <p:cNvSpPr/>
          <p:nvPr/>
        </p:nvSpPr>
        <p:spPr>
          <a:xfrm>
            <a:off x="0" y="1326264"/>
            <a:ext cx="3546900" cy="669000"/>
          </a:xfrm>
          <a:prstGeom prst="homePlate">
            <a:avLst>
              <a:gd name="adj" fmla="val 50000"/>
            </a:avLst>
          </a:prstGeom>
          <a:solidFill>
            <a:srgbClr val="155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Providers, Organizations, Institutions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9" name="Google Shape;139;p14"/>
          <p:cNvGrpSpPr/>
          <p:nvPr/>
        </p:nvGrpSpPr>
        <p:grpSpPr>
          <a:xfrm>
            <a:off x="2944204" y="1326050"/>
            <a:ext cx="3305700" cy="3483050"/>
            <a:chOff x="2944204" y="1189775"/>
            <a:chExt cx="3305700" cy="3483050"/>
          </a:xfrm>
        </p:grpSpPr>
        <p:sp>
          <p:nvSpPr>
            <p:cNvPr id="140" name="Google Shape;140;p14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Ethiopian Community Members	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Improved…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Community power 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Visibility of community assets and needs 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Access to services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238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500"/>
                <a:buFont typeface="Roboto"/>
                <a:buChar char="●"/>
              </a:pPr>
              <a:r>
                <a:rPr lang="en" sz="1500">
                  <a:latin typeface="Roboto"/>
                  <a:ea typeface="Roboto"/>
                  <a:cs typeface="Roboto"/>
                  <a:sym typeface="Roboto"/>
                </a:rPr>
                <a:t>Quality of services</a:t>
              </a:r>
              <a:endParaRPr sz="15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2" name="Google Shape;142;p14"/>
          <p:cNvSpPr txBox="1"/>
          <p:nvPr/>
        </p:nvSpPr>
        <p:spPr>
          <a:xfrm>
            <a:off x="529149" y="2193400"/>
            <a:ext cx="2236200" cy="26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Input...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Stories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Best practices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Research 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 of story collections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819150" y="1425950"/>
            <a:ext cx="7505700" cy="30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3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50" b="1"/>
              <a:t>Collecting evidence from community members</a:t>
            </a:r>
            <a:endParaRPr sz="5250" b="1"/>
          </a:p>
          <a:p>
            <a:pPr marL="457200" lvl="0" indent="-33694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5250"/>
              <a:t>Analysis of community conversations/weekly</a:t>
            </a:r>
            <a:endParaRPr sz="5250"/>
          </a:p>
          <a:p>
            <a:pPr marL="457200" lvl="0" indent="-33694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250"/>
              <a:t>Podcast interviews with community members</a:t>
            </a:r>
            <a:endParaRPr sz="5250"/>
          </a:p>
          <a:p>
            <a:pPr marL="457200" lvl="0" indent="-33694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250"/>
              <a:t>Survey with Amharic speakers</a:t>
            </a:r>
            <a:endParaRPr sz="525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250" b="1"/>
              <a:t>Collecting evidence and stories from providers &amp; organizations</a:t>
            </a:r>
            <a:endParaRPr sz="5250" b="1"/>
          </a:p>
          <a:p>
            <a:pPr marL="457200" lvl="0" indent="-336946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5250"/>
              <a:t>Interviews with Ethiopian led CBOs</a:t>
            </a:r>
            <a:endParaRPr sz="5250"/>
          </a:p>
          <a:p>
            <a:pPr marL="457200" lvl="0" indent="-33694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250"/>
              <a:t>Interviews with PH and SS Providers</a:t>
            </a:r>
            <a:endParaRPr sz="5250"/>
          </a:p>
          <a:p>
            <a:pPr marL="457200" lvl="0" indent="-336946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5250"/>
              <a:t>Tesfa Program volunteers feedback/lessons learned  </a:t>
            </a:r>
            <a:endParaRPr sz="525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650" y="1587675"/>
            <a:ext cx="3272050" cy="8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819150" y="1843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Recommendations: 3 Tracks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819150" y="21118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156" name="Google Shape;156;p16"/>
          <p:cNvGrpSpPr/>
          <p:nvPr/>
        </p:nvGrpSpPr>
        <p:grpSpPr>
          <a:xfrm>
            <a:off x="774638" y="837300"/>
            <a:ext cx="2491548" cy="3711155"/>
            <a:chOff x="1118224" y="283725"/>
            <a:chExt cx="2094794" cy="4076400"/>
          </a:xfrm>
        </p:grpSpPr>
        <p:sp>
          <p:nvSpPr>
            <p:cNvPr id="157" name="Google Shape;157;p1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1D7E74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1398018" y="679773"/>
              <a:ext cx="1815000" cy="19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1D7E74"/>
                  </a:solidFill>
                  <a:latin typeface="Roboto"/>
                  <a:ea typeface="Roboto"/>
                  <a:cs typeface="Roboto"/>
                  <a:sym typeface="Roboto"/>
                </a:rPr>
                <a:t>Direct Service Providers</a:t>
              </a:r>
              <a:endParaRPr sz="3000">
                <a:solidFill>
                  <a:srgbClr val="1D7E74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1118308" y="3172455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3" name="Google Shape;163;p16"/>
          <p:cNvGrpSpPr/>
          <p:nvPr/>
        </p:nvGrpSpPr>
        <p:grpSpPr>
          <a:xfrm>
            <a:off x="3328581" y="837300"/>
            <a:ext cx="2486829" cy="3711155"/>
            <a:chOff x="1118224" y="283725"/>
            <a:chExt cx="2090826" cy="4076400"/>
          </a:xfrm>
        </p:grpSpPr>
        <p:sp>
          <p:nvSpPr>
            <p:cNvPr id="164" name="Google Shape;164;p1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16"/>
          <p:cNvGrpSpPr/>
          <p:nvPr/>
        </p:nvGrpSpPr>
        <p:grpSpPr>
          <a:xfrm>
            <a:off x="5877800" y="837300"/>
            <a:ext cx="2486829" cy="3711155"/>
            <a:chOff x="1118224" y="283725"/>
            <a:chExt cx="2090826" cy="4076400"/>
          </a:xfrm>
        </p:grpSpPr>
        <p:sp>
          <p:nvSpPr>
            <p:cNvPr id="168" name="Google Shape;168;p16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1118224" y="341749"/>
              <a:ext cx="2048100" cy="2490600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1D7E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 rot="5400000">
              <a:off x="1938871" y="2785391"/>
              <a:ext cx="389100" cy="278100"/>
            </a:xfrm>
            <a:prstGeom prst="rightArrow">
              <a:avLst>
                <a:gd name="adj1" fmla="val 34239"/>
                <a:gd name="adj2" fmla="val 57035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16"/>
          <p:cNvSpPr txBox="1"/>
          <p:nvPr/>
        </p:nvSpPr>
        <p:spPr>
          <a:xfrm>
            <a:off x="3266188" y="1577200"/>
            <a:ext cx="27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rPr>
              <a:t>Organizations</a:t>
            </a:r>
            <a:endParaRPr sz="800"/>
          </a:p>
        </p:txBody>
      </p:sp>
      <p:sp>
        <p:nvSpPr>
          <p:cNvPr id="172" name="Google Shape;172;p16"/>
          <p:cNvSpPr txBox="1"/>
          <p:nvPr/>
        </p:nvSpPr>
        <p:spPr>
          <a:xfrm>
            <a:off x="6268725" y="1435475"/>
            <a:ext cx="2302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1D7E74"/>
                </a:solidFill>
                <a:latin typeface="Roboto"/>
                <a:ea typeface="Roboto"/>
                <a:cs typeface="Roboto"/>
                <a:sym typeface="Roboto"/>
              </a:rPr>
              <a:t>Decision Makers</a:t>
            </a:r>
            <a:endParaRPr sz="800"/>
          </a:p>
        </p:txBody>
      </p:sp>
      <p:sp>
        <p:nvSpPr>
          <p:cNvPr id="173" name="Google Shape;173;p16"/>
          <p:cNvSpPr txBox="1"/>
          <p:nvPr/>
        </p:nvSpPr>
        <p:spPr>
          <a:xfrm>
            <a:off x="3503388" y="3517050"/>
            <a:ext cx="21372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latin typeface="Calibri"/>
                <a:ea typeface="Calibri"/>
                <a:cs typeface="Calibri"/>
                <a:sym typeface="Calibri"/>
              </a:rPr>
              <a:t>Today!</a:t>
            </a:r>
            <a:endParaRPr sz="5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520863" y="332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#1 </a:t>
            </a:r>
            <a:r>
              <a:rPr lang="en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Influence of Faith Leaders</a:t>
            </a:r>
            <a:r>
              <a:rPr lang="en"/>
              <a:t> </a:t>
            </a:r>
            <a:endParaRPr/>
          </a:p>
        </p:txBody>
      </p:sp>
      <p:pic>
        <p:nvPicPr>
          <p:cNvPr id="179" name="Google Shape;1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1050" y="1393175"/>
            <a:ext cx="4172099" cy="312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 txBox="1"/>
          <p:nvPr/>
        </p:nvSpPr>
        <p:spPr>
          <a:xfrm>
            <a:off x="5970850" y="1483750"/>
            <a:ext cx="343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275" y="1448749"/>
            <a:ext cx="2278883" cy="30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3150" y="1393175"/>
            <a:ext cx="2346824" cy="312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>
            <a:spLocks noGrp="1"/>
          </p:cNvSpPr>
          <p:nvPr>
            <p:ph type="title"/>
          </p:nvPr>
        </p:nvSpPr>
        <p:spPr>
          <a:xfrm>
            <a:off x="819150" y="391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 #2 </a:t>
            </a:r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body" idx="1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Social Media Considerations- </a:t>
            </a:r>
            <a:endParaRPr sz="30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AutoNum type="arabicPeriod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Turn off auto-translate on social media platforms...</a:t>
            </a:r>
            <a:endParaRPr sz="2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Times New Roman"/>
              <a:buAutoNum type="arabicPeriod"/>
            </a:pP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Double check regularly that it is still turned off!  </a:t>
            </a:r>
            <a:endParaRPr sz="2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850" y="926749"/>
            <a:ext cx="6672300" cy="313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 txBox="1"/>
          <p:nvPr/>
        </p:nvSpPr>
        <p:spPr>
          <a:xfrm>
            <a:off x="2260800" y="1343800"/>
            <a:ext cx="863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076" y="802375"/>
            <a:ext cx="6347625" cy="29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225" y="855799"/>
            <a:ext cx="6330275" cy="298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Microsoft Office PowerPoint</Application>
  <PresentationFormat>On-screen Show (16:9)</PresentationFormat>
  <Paragraphs>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Nunito</vt:lpstr>
      <vt:lpstr>Arial</vt:lpstr>
      <vt:lpstr>Roboto Medium</vt:lpstr>
      <vt:lpstr>Roboto</vt:lpstr>
      <vt:lpstr>Times New Roman</vt:lpstr>
      <vt:lpstr>Roboto Thin</vt:lpstr>
      <vt:lpstr>Calibri</vt:lpstr>
      <vt:lpstr>Shift</vt:lpstr>
      <vt:lpstr>  Tesfa Program Toolkit Project  </vt:lpstr>
      <vt:lpstr>COO Project Theory of Change</vt:lpstr>
      <vt:lpstr>Methods of story collections</vt:lpstr>
      <vt:lpstr>Recommendations: 3 Tracks</vt:lpstr>
      <vt:lpstr>Highlight #1 Influence of Faith Leaders </vt:lpstr>
      <vt:lpstr>Highlight #2 </vt:lpstr>
      <vt:lpstr>PowerPoint Presentation</vt:lpstr>
      <vt:lpstr>PowerPoint Presentation</vt:lpstr>
      <vt:lpstr>PowerPoint Presentation</vt:lpstr>
      <vt:lpstr>Organization Highlight #3 </vt:lpstr>
      <vt:lpstr>PowerPoint Presentation</vt:lpstr>
      <vt:lpstr>Lots of Other Topics Will Be Discussed in Our Toolkit…</vt:lpstr>
      <vt:lpstr>Including…</vt:lpstr>
      <vt:lpstr>Web-Based Toolkit Launching March 2022</vt:lpstr>
      <vt:lpstr>Questions/Comments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Tesfa Program Toolkit Project  </dc:title>
  <dc:creator>Rachael</dc:creator>
  <cp:lastModifiedBy>Rachael</cp:lastModifiedBy>
  <cp:revision>1</cp:revision>
  <dcterms:modified xsi:type="dcterms:W3CDTF">2021-12-16T19:43:58Z</dcterms:modified>
</cp:coreProperties>
</file>